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>
            <a:fillRect/>
          </a:stretch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31" t="0" r="0" b="0"/>
          <a:stretch>
            <a:fillRect/>
          </a:stretch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 w="9360">
            <a:noFill/>
          </a:ln>
        </p:spPr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>
            <a:fillRect/>
          </a:stretch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297"/>
          <a:stretch>
            <a:fillRect/>
          </a:stretch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7200">
                <a:solidFill>
                  <a:srgbClr val="ebebe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45720" rIns="45720" tIns="91440" bIns="91440"/>
          <a:p>
            <a:pPr>
              <a:lnSpc>
                <a:spcPct val="100000"/>
              </a:lnSpc>
            </a:pPr>
            <a:r>
              <a:rPr lang="en-US" sz="1100">
                <a:solidFill>
                  <a:srgbClr val="ffffff"/>
                </a:solidFill>
                <a:latin typeface="Century Gothic"/>
              </a:rPr>
              <a:t>7/18/17</a:t>
            </a:r>
            <a:endParaRPr/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45720" rIns="45720" tIns="91440" bIns="91440" anchor="b"/>
          <a:p>
            <a:endParaRPr/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C344220C-9AEE-4B9A-B44B-EAFF3E4BE46B}" type="slidenum">
              <a:rPr lang="en-US" sz="28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6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>
            <a:fillRect/>
          </a:stretch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31" t="0" r="0" b="0"/>
          <a:stretch>
            <a:fillRect/>
          </a:stretch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 w="9360">
            <a:noFill/>
          </a:ln>
        </p:spPr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>
            <a:fillRect/>
          </a:stretch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297"/>
          <a:stretch>
            <a:fillRect/>
          </a:stretch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Fifth level</a:t>
            </a:r>
            <a:endParaRPr/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45720" rIns="45720" tIns="91440" bIns="91440"/>
          <a:p>
            <a:pPr>
              <a:lnSpc>
                <a:spcPct val="100000"/>
              </a:lnSpc>
            </a:pPr>
            <a:r>
              <a:rPr lang="en-US" sz="1100">
                <a:solidFill>
                  <a:srgbClr val="ffffff"/>
                </a:solidFill>
                <a:latin typeface="Century Gothic"/>
              </a:rPr>
              <a:t>7/18/17</a:t>
            </a:r>
            <a:endParaRPr/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45720" rIns="45720" tIns="91440" bIns="91440" anchor="b"/>
          <a:p>
            <a:endParaRPr/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30015A00-41CA-41CF-A9D5-0B729427FE02}" type="slidenum">
              <a:rPr lang="en-US" sz="28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154880" y="1447920"/>
            <a:ext cx="10732320" cy="332928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7200">
                <a:solidFill>
                  <a:srgbClr val="ebebeb"/>
                </a:solidFill>
                <a:latin typeface="Century Gothic"/>
              </a:rPr>
              <a:t>Gradient Optimization</a:t>
            </a:r>
            <a:r>
              <a:rPr lang="en-US" sz="7200">
                <a:solidFill>
                  <a:srgbClr val="ebebeb"/>
                </a:solidFill>
                <a:latin typeface="Century Gothic"/>
              </a:rPr>
              <a:t>
</a:t>
            </a:r>
            <a:r>
              <a:rPr lang="en-US" sz="7200">
                <a:solidFill>
                  <a:srgbClr val="ebebeb"/>
                </a:solidFill>
                <a:latin typeface="Century Gothic"/>
              </a:rPr>
              <a:t>Algorithms</a:t>
            </a:r>
            <a:endParaRPr/>
          </a:p>
        </p:txBody>
      </p:sp>
      <p:sp>
        <p:nvSpPr>
          <p:cNvPr id="91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</p:spPr>
        <p:txBody>
          <a:bodyPr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8ad0d6"/>
                </a:solidFill>
                <a:latin typeface="Century Gothic"/>
              </a:rPr>
              <a:t>                 </a:t>
            </a:r>
            <a:r>
              <a:rPr lang="en-US" sz="2000">
                <a:solidFill>
                  <a:srgbClr val="8ad0d6"/>
                </a:solidFill>
                <a:latin typeface="Century Gothic"/>
              </a:rPr>
              <a:t>Ali saleh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Agenda</a:t>
            </a:r>
            <a:r>
              <a:rPr lang="en-US" sz="4200">
                <a:solidFill>
                  <a:srgbClr val="ebebeb"/>
                </a:solidFill>
                <a:latin typeface="Century Gothic"/>
              </a:rPr>
              <a:t>	</a:t>
            </a:r>
            <a:endParaRPr/>
          </a:p>
        </p:txBody>
      </p:sp>
      <p:sp>
        <p:nvSpPr>
          <p:cNvPr id="93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What is Deep Learning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Brief History of deep learning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Convolution Deep belief networks for detection and classification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Other successful Deep learning Methods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Criticism to Deep learning methods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Conclusion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438840" y="25776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3600">
                <a:solidFill>
                  <a:srgbClr val="ebebeb"/>
                </a:solidFill>
                <a:latin typeface="Century Gothic"/>
              </a:rPr>
              <a:t>Convolution Deep belief networks for detection and classification</a:t>
            </a:r>
            <a:r>
              <a:rPr lang="en-US" sz="3600">
                <a:solidFill>
                  <a:srgbClr val="ebebeb"/>
                </a:solidFill>
                <a:latin typeface="Century Gothic"/>
              </a:rPr>
              <a:t>
</a:t>
            </a:r>
            <a:r>
              <a:rPr lang="en-US" sz="3600">
                <a:solidFill>
                  <a:srgbClr val="ebebeb"/>
                </a:solidFill>
                <a:latin typeface="Century Gothic"/>
              </a:rPr>
              <a:t>
</a:t>
            </a:r>
            <a:endParaRPr/>
          </a:p>
        </p:txBody>
      </p:sp>
      <p:sp>
        <p:nvSpPr>
          <p:cNvPr id="95" name="TextShape 2"/>
          <p:cNvSpPr txBox="1"/>
          <p:nvPr/>
        </p:nvSpPr>
        <p:spPr>
          <a:xfrm>
            <a:off x="667800" y="165816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Experimental results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Caltech-101 object classification task</a:t>
            </a:r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MNIST Dataset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2 layers of CRBMS to prepare a feature vector 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SVM classifier over the features gives 0.82% error rate.</a:t>
            </a:r>
            <a:endParaRPr/>
          </a:p>
        </p:txBody>
      </p:sp>
      <p:graphicFrame>
        <p:nvGraphicFramePr>
          <p:cNvPr id="96" name="Table 3"/>
          <p:cNvGraphicFramePr/>
          <p:nvPr/>
        </p:nvGraphicFramePr>
        <p:xfrm>
          <a:off x="1461960" y="2509920"/>
          <a:ext cx="5645520" cy="1737000"/>
        </p:xfrm>
        <a:graphic>
          <a:graphicData uri="http://schemas.openxmlformats.org/drawingml/2006/table">
            <a:tbl>
              <a:tblPr/>
              <a:tblGrid>
                <a:gridCol w="1411200"/>
                <a:gridCol w="1411200"/>
                <a:gridCol w="1411200"/>
                <a:gridCol w="1411920"/>
              </a:tblGrid>
              <a:tr h="578880">
                <a:tc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600">
                          <a:solidFill>
                            <a:srgbClr val="ffffff"/>
                          </a:solidFill>
                          <a:latin typeface="Century Gothic"/>
                        </a:rPr>
                        <a:t>CDBN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600">
                          <a:solidFill>
                            <a:srgbClr val="ffffff"/>
                          </a:solidFill>
                          <a:latin typeface="Century Gothic"/>
                        </a:rPr>
                        <a:t>shape-context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600">
                          <a:solidFill>
                            <a:srgbClr val="ffffff"/>
                          </a:solidFill>
                          <a:latin typeface="Century Gothic"/>
                        </a:rPr>
                        <a:t>SIFT</a:t>
                      </a:r>
                      <a:endParaRPr/>
                    </a:p>
                  </a:txBody>
                  <a:tcPr/>
                </a:tc>
              </a:tr>
              <a:tr h="5788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entury Gothic"/>
                        </a:rPr>
                        <a:t>15 image per class 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entury Gothic"/>
                        </a:rPr>
                        <a:t>57.7 ±1.5%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entury Gothic"/>
                        </a:rPr>
                        <a:t>59.0 ± 0.56%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entury Gothic"/>
                        </a:rPr>
                        <a:t>54.0%</a:t>
                      </a:r>
                      <a:endParaRPr/>
                    </a:p>
                  </a:txBody>
                  <a:tcPr/>
                </a:tc>
              </a:tr>
              <a:tr h="57924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entury Gothic"/>
                        </a:rPr>
                        <a:t>30 image per class 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entury Gothic"/>
                        </a:rPr>
                        <a:t> </a:t>
                      </a:r>
                      <a:r>
                        <a:rPr lang="en-US" sz="1600">
                          <a:solidFill>
                            <a:srgbClr val="000000"/>
                          </a:solidFill>
                          <a:latin typeface="Century Gothic"/>
                        </a:rPr>
                        <a:t>65.4 ± 0.5%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entury Gothic"/>
                        </a:rPr>
                        <a:t> </a:t>
                      </a:r>
                      <a:r>
                        <a:rPr lang="en-US" sz="1600">
                          <a:solidFill>
                            <a:srgbClr val="000000"/>
                          </a:solidFill>
                          <a:latin typeface="Century Gothic"/>
                        </a:rPr>
                        <a:t>66.2 ± 0.5%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entury Gothic"/>
                        </a:rPr>
                        <a:t>64.6%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646200" y="452880"/>
            <a:ext cx="9404280" cy="6076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References</a:t>
            </a:r>
            <a:endParaRPr/>
          </a:p>
        </p:txBody>
      </p:sp>
      <p:sp>
        <p:nvSpPr>
          <p:cNvPr id="98" name="TextShape 2"/>
          <p:cNvSpPr txBox="1"/>
          <p:nvPr/>
        </p:nvSpPr>
        <p:spPr>
          <a:xfrm>
            <a:off x="646200" y="1297080"/>
            <a:ext cx="8946360" cy="50547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A Fast Learning Algorithm for Deep Belief Nets : Geoffrey E. Hinton et al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Learning multiple layers of representation : Geoffrey E. Hinton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Learning Deep Architectures for AI :Yoshua Bengio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Neocognitron:  A  Self-organizing  Neural  Network  Model for  a  Mechanism  of  Pattern  Recognition Unaffected  by  Shift  in  Position:  Kunihiko  Fukushima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Building High-level FeaturesUsing Large Scale Unsupervised Learning : Quoc V. Le et al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Reducing the Dimensionality of Data with Neural Networks G. E. Hinton and R. R. Salakhutdinov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Representation Learning: A Review and New Perspectives : Yoshua Bengio, Aaron Courville, and Pascal Vincent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Convolutional Deep Belief Networks for Scalable Unsupervised Learning of Hierarchical Representations :Honglak Lee et al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